
<file path=[Content_Types].xml><?xml version="1.0" encoding="utf-8"?>
<Types xmlns="http://schemas.openxmlformats.org/package/2006/content-types"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emf" ContentType="image/x-emf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64" r:id="rId2"/>
  </p:sldMasterIdLst>
  <p:notesMasterIdLst>
    <p:notesMasterId r:id="rId20"/>
  </p:notesMasterIdLst>
  <p:sldIdLst>
    <p:sldId id="267" r:id="rId3"/>
    <p:sldId id="264" r:id="rId4"/>
    <p:sldId id="287" r:id="rId5"/>
    <p:sldId id="259" r:id="rId6"/>
    <p:sldId id="260" r:id="rId7"/>
    <p:sldId id="282" r:id="rId8"/>
    <p:sldId id="288" r:id="rId9"/>
    <p:sldId id="283" r:id="rId10"/>
    <p:sldId id="263" r:id="rId11"/>
    <p:sldId id="289" r:id="rId12"/>
    <p:sldId id="294" r:id="rId13"/>
    <p:sldId id="295" r:id="rId14"/>
    <p:sldId id="296" r:id="rId15"/>
    <p:sldId id="290" r:id="rId16"/>
    <p:sldId id="291" r:id="rId17"/>
    <p:sldId id="292" r:id="rId18"/>
    <p:sldId id="293" r:id="rId19"/>
  </p:sldIdLst>
  <p:sldSz cx="9144000" cy="6858000" type="screen4x3"/>
  <p:notesSz cx="6858000" cy="973455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038F14"/>
    <a:srgbClr val="D2FED7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1304" autoAdjust="0"/>
  </p:normalViewPr>
  <p:slideViewPr>
    <p:cSldViewPr>
      <p:cViewPr>
        <p:scale>
          <a:sx n="50" d="100"/>
          <a:sy n="50" d="100"/>
        </p:scale>
        <p:origin x="-1736" y="-3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873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873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94DF64D4-A641-487E-9A61-FA74021CD3A8}" type="datetimeFigureOut">
              <a:rPr lang="ru-RU"/>
              <a:pPr>
                <a:defRPr/>
              </a:pPr>
              <a:t>31.01.2020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96950" y="730250"/>
            <a:ext cx="4864100" cy="36496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624388"/>
            <a:ext cx="5486400" cy="43799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/>
              <a:t>Образец текста</a:t>
            </a:r>
          </a:p>
          <a:p>
            <a:pPr lvl="1"/>
            <a:r>
              <a:rPr lang="ru-RU" noProof="0"/>
              <a:t>Второй уровень</a:t>
            </a:r>
          </a:p>
          <a:p>
            <a:pPr lvl="2"/>
            <a:r>
              <a:rPr lang="ru-RU" noProof="0"/>
              <a:t>Третий уровень</a:t>
            </a:r>
          </a:p>
          <a:p>
            <a:pPr lvl="3"/>
            <a:r>
              <a:rPr lang="ru-RU" noProof="0"/>
              <a:t>Четвертый уровень</a:t>
            </a:r>
          </a:p>
          <a:p>
            <a:pPr lvl="4"/>
            <a:r>
              <a:rPr lang="ru-RU" noProof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245600"/>
            <a:ext cx="2971800" cy="4873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245600"/>
            <a:ext cx="2971800" cy="4873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D998FB0C-9982-4F0D-AB61-AA3F87F0FE06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69124830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emf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232525"/>
            <a:ext cx="8077200" cy="625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6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765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Line 8"/>
          <p:cNvSpPr>
            <a:spLocks noChangeShapeType="1"/>
          </p:cNvSpPr>
          <p:nvPr userDrawn="1"/>
        </p:nvSpPr>
        <p:spPr bwMode="auto">
          <a:xfrm>
            <a:off x="0" y="6269038"/>
            <a:ext cx="9144000" cy="0"/>
          </a:xfrm>
          <a:prstGeom prst="line">
            <a:avLst/>
          </a:prstGeom>
          <a:noFill/>
          <a:ln w="19050">
            <a:solidFill>
              <a:srgbClr val="C0C0C0"/>
            </a:solidFill>
            <a:round/>
            <a:headEnd/>
            <a:tailEnd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atin typeface="+mn-lt"/>
            </a:endParaRPr>
          </a:p>
        </p:txBody>
      </p:sp>
      <p:sp>
        <p:nvSpPr>
          <p:cNvPr id="7" name="Line 9"/>
          <p:cNvSpPr>
            <a:spLocks noChangeShapeType="1"/>
          </p:cNvSpPr>
          <p:nvPr userDrawn="1"/>
        </p:nvSpPr>
        <p:spPr bwMode="auto">
          <a:xfrm>
            <a:off x="6350" y="765175"/>
            <a:ext cx="9144000" cy="0"/>
          </a:xfrm>
          <a:prstGeom prst="line">
            <a:avLst/>
          </a:prstGeom>
          <a:noFill/>
          <a:ln w="19050">
            <a:solidFill>
              <a:srgbClr val="C0C0C0"/>
            </a:solidFill>
            <a:round/>
            <a:headEnd/>
            <a:tailEnd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atin typeface="+mn-lt"/>
            </a:endParaRPr>
          </a:p>
        </p:txBody>
      </p:sp>
      <p:sp>
        <p:nvSpPr>
          <p:cNvPr id="8" name="Номер слайда 3"/>
          <p:cNvSpPr txBox="1">
            <a:spLocks noGrp="1"/>
          </p:cNvSpPr>
          <p:nvPr userDrawn="1"/>
        </p:nvSpPr>
        <p:spPr bwMode="auto">
          <a:xfrm>
            <a:off x="8334375" y="6380163"/>
            <a:ext cx="268288" cy="254000"/>
          </a:xfrm>
          <a:prstGeom prst="rect">
            <a:avLst/>
          </a:prstGeom>
          <a:noFill/>
        </p:spPr>
        <p:txBody>
          <a:bodyPr wrap="none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fld id="{D22679C7-3346-4821-A382-D63667C1D9B7}" type="slidenum">
              <a:rPr lang="en-US" sz="1200" b="1">
                <a:solidFill>
                  <a:srgbClr val="731F81"/>
                </a:solidFill>
                <a:latin typeface="+mj-lt"/>
                <a:sym typeface="Arial Bold" charset="0"/>
              </a:rPr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en-US" sz="1200" b="1" dirty="0">
              <a:solidFill>
                <a:srgbClr val="731F81"/>
              </a:solidFill>
              <a:latin typeface="+mj-lt"/>
              <a:sym typeface="Arial Bold" charset="0"/>
            </a:endParaRPr>
          </a:p>
        </p:txBody>
      </p:sp>
      <p:pic>
        <p:nvPicPr>
          <p:cNvPr id="9" name="Picture 2" descr="D:\ПГМК\ПГМК\ПГМК_знак.emf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072438" y="0"/>
            <a:ext cx="857250" cy="765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579438"/>
          </a:xfrm>
        </p:spPr>
        <p:txBody>
          <a:bodyPr/>
          <a:lstStyle>
            <a:lvl1pPr>
              <a:defRPr sz="3600" b="1">
                <a:solidFill>
                  <a:srgbClr val="7030A0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ru-RU" dirty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82100"/>
            <a:ext cx="8229600" cy="5013900"/>
          </a:xfrm>
        </p:spPr>
        <p:txBody>
          <a:bodyPr>
            <a:normAutofit/>
          </a:bodyPr>
          <a:lstStyle>
            <a:lvl1pPr>
              <a:defRPr sz="2000">
                <a:latin typeface="Arial"/>
                <a:cs typeface="Arial"/>
              </a:defRPr>
            </a:lvl1pPr>
            <a:lvl2pPr>
              <a:defRPr sz="1800">
                <a:latin typeface="Arial"/>
                <a:cs typeface="Arial"/>
              </a:defRPr>
            </a:lvl2pPr>
            <a:lvl3pPr>
              <a:defRPr sz="1600">
                <a:latin typeface="Arial"/>
                <a:cs typeface="Arial"/>
              </a:defRPr>
            </a:lvl3pPr>
            <a:lvl4pPr>
              <a:defRPr sz="1400">
                <a:latin typeface="Arial"/>
                <a:cs typeface="Arial"/>
              </a:defRPr>
            </a:lvl4pPr>
            <a:lvl5pPr>
              <a:defRPr sz="1400">
                <a:latin typeface="Arial"/>
                <a:cs typeface="Arial"/>
              </a:defRPr>
            </a:lvl5pPr>
          </a:lstStyle>
          <a:p>
            <a:pPr lvl="0"/>
            <a:r>
              <a:rPr lang="ru-RU" dirty="0"/>
              <a:t>Click to edit Master text styles</a:t>
            </a:r>
          </a:p>
          <a:p>
            <a:pPr lvl="1"/>
            <a:r>
              <a:rPr lang="ru-RU" dirty="0"/>
              <a:t>Second level</a:t>
            </a:r>
          </a:p>
          <a:p>
            <a:pPr lvl="2"/>
            <a:r>
              <a:rPr lang="ru-RU" dirty="0"/>
              <a:t>Third level</a:t>
            </a:r>
          </a:p>
          <a:p>
            <a:pPr lvl="3"/>
            <a:r>
              <a:rPr lang="ru-RU" dirty="0"/>
              <a:t>Fourth level</a:t>
            </a:r>
          </a:p>
          <a:p>
            <a:pPr lvl="4"/>
            <a:r>
              <a:rPr lang="ru-RU" dirty="0"/>
              <a:t>Fifth level</a:t>
            </a:r>
            <a:endParaRPr lang="en-US" dirty="0"/>
          </a:p>
        </p:txBody>
      </p:sp>
    </p:spTree>
  </p:cSld>
  <p:clrMapOvr>
    <a:masterClrMapping/>
  </p:clrMapOvr>
  <p:transition spd="slow" advClick="0" advTm="20000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5A53A7-5861-42BE-BA0C-096039933193}" type="datetimeFigureOut">
              <a:rPr lang="ru-RU"/>
              <a:pPr>
                <a:defRPr/>
              </a:pPr>
              <a:t>31.01.2020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6E26D5-9C67-4AFB-96E9-1726EA8E1841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5A53A7-5861-42BE-BA0C-096039933193}" type="datetimeFigureOut">
              <a:rPr lang="ru-RU"/>
              <a:pPr>
                <a:defRPr/>
              </a:pPr>
              <a:t>31.01.2020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9C8C00-1031-4B99-A0BC-F4372D5FB7DD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5A53A7-5861-42BE-BA0C-096039933193}" type="datetimeFigureOut">
              <a:rPr lang="ru-RU"/>
              <a:pPr>
                <a:defRPr/>
              </a:pPr>
              <a:t>31.01.2020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C742CC-AD74-45C8-9014-7AC10922E16A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5A53A7-5861-42BE-BA0C-096039933193}" type="datetimeFigureOut">
              <a:rPr lang="ru-RU"/>
              <a:pPr>
                <a:defRPr/>
              </a:pPr>
              <a:t>31.01.2020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E352CB-21D8-4138-8F8E-AC240BFF60F5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05400" y="2713038"/>
            <a:ext cx="4038600" cy="4144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 descr="D:\ПГМК\ПГМК\ПГМК_знак.emf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29063" y="3016250"/>
            <a:ext cx="1428750" cy="1274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799" y="1484784"/>
            <a:ext cx="7772400" cy="1470025"/>
          </a:xfrm>
        </p:spPr>
        <p:txBody>
          <a:bodyPr/>
          <a:lstStyle>
            <a:lvl1pPr>
              <a:defRPr>
                <a:solidFill>
                  <a:schemeClr val="accent4">
                    <a:lumMod val="75000"/>
                  </a:schemeClr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4653136"/>
            <a:ext cx="6400800" cy="622920"/>
          </a:xfrm>
        </p:spPr>
        <p:txBody>
          <a:bodyPr/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/>
              <a:t>Образец подзаголовка</a:t>
            </a:r>
          </a:p>
        </p:txBody>
      </p:sp>
      <p:sp>
        <p:nvSpPr>
          <p:cNvPr id="6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1DB746-01BC-42A1-9914-749750F49FF0}" type="datetimeFigureOut">
              <a:rPr lang="ru-RU"/>
              <a:pPr>
                <a:defRPr/>
              </a:pPr>
              <a:t>31.01.2020</a:t>
            </a:fld>
            <a:endParaRPr lang="ru-RU" dirty="0"/>
          </a:p>
        </p:txBody>
      </p:sp>
      <p:sp>
        <p:nvSpPr>
          <p:cNvPr id="7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8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6BE067-9FCE-452B-B990-AD2A2FF55EA5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 spd="slow" advClick="0" advTm="20000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5A53A7-5861-42BE-BA0C-096039933193}" type="datetimeFigureOut">
              <a:rPr lang="ru-RU"/>
              <a:pPr>
                <a:defRPr/>
              </a:pPr>
              <a:t>31.01.2020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E709A5-8D7D-460A-8C86-E3F5859A24A7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5A53A7-5861-42BE-BA0C-096039933193}" type="datetimeFigureOut">
              <a:rPr lang="ru-RU"/>
              <a:pPr>
                <a:defRPr/>
              </a:pPr>
              <a:t>31.01.2020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0B7DA1-A34A-4723-98AE-C9F311FF85E6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5A53A7-5861-42BE-BA0C-096039933193}" type="datetimeFigureOut">
              <a:rPr lang="ru-RU"/>
              <a:pPr>
                <a:defRPr/>
              </a:pPr>
              <a:t>31.01.2020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D3C2B0-A38D-4DD5-9042-6F38ECEDF8C5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5A53A7-5861-42BE-BA0C-096039933193}" type="datetimeFigureOut">
              <a:rPr lang="ru-RU"/>
              <a:pPr>
                <a:defRPr/>
              </a:pPr>
              <a:t>31.01.2020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128B35-6A70-4B11-ADD9-F217A36A6965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5A53A7-5861-42BE-BA0C-096039933193}" type="datetimeFigureOut">
              <a:rPr lang="ru-RU"/>
              <a:pPr>
                <a:defRPr/>
              </a:pPr>
              <a:t>31.01.2020</a:t>
            </a:fld>
            <a:endParaRPr lang="ru-RU" dirty="0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8B1FD8-F613-4A95-9DB4-911842C6F8F5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5A53A7-5861-42BE-BA0C-096039933193}" type="datetimeFigureOut">
              <a:rPr lang="ru-RU"/>
              <a:pPr>
                <a:defRPr/>
              </a:pPr>
              <a:t>31.01.2020</a:t>
            </a:fld>
            <a:endParaRPr lang="ru-RU" dirty="0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6CAEA7-0A12-4977-A624-EFA3FB5A3009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5A53A7-5861-42BE-BA0C-096039933193}" type="datetimeFigureOut">
              <a:rPr lang="ru-RU"/>
              <a:pPr>
                <a:defRPr/>
              </a:pPr>
              <a:t>31.01.2020</a:t>
            </a:fld>
            <a:endParaRPr lang="ru-RU" dirty="0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21CBD5-41C9-4CA4-A385-29025E5EF6F8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3.xml"/><Relationship Id="rId5" Type="http://schemas.openxmlformats.org/officeDocument/2006/relationships/slideLayout" Target="../slideLayouts/slideLayout7.xml"/><Relationship Id="rId10" Type="http://schemas.openxmlformats.org/officeDocument/2006/relationships/slideLayout" Target="../slideLayouts/slideLayout12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TornadoCyr"/>
                <a:cs typeface="+mn-cs"/>
              </a:defRPr>
            </a:lvl1pPr>
          </a:lstStyle>
          <a:p>
            <a:pPr>
              <a:defRPr/>
            </a:pPr>
            <a:fld id="{679D646A-FAA5-4072-B241-2C766243C27E}" type="datetime1">
              <a:rPr lang="ru-RU"/>
              <a:pPr>
                <a:defRPr/>
              </a:pPr>
              <a:t>31.01.2020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TornadoCyr"/>
                <a:cs typeface="+mn-cs"/>
              </a:defRPr>
            </a:lvl1pPr>
          </a:lstStyle>
          <a:p>
            <a:pPr>
              <a:defRPr/>
            </a:pPr>
            <a:r>
              <a:rPr lang="en-US" dirty="0"/>
              <a:t>© 2011, </a:t>
            </a:r>
            <a:r>
              <a:rPr lang="ru-RU" dirty="0"/>
              <a:t>АЭМ-технологии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TornadoCyr"/>
                <a:cs typeface="+mn-cs"/>
              </a:defRPr>
            </a:lvl1pPr>
          </a:lstStyle>
          <a:p>
            <a:pPr>
              <a:defRPr/>
            </a:pPr>
            <a:fld id="{B737C0BD-EB42-45B0-A43D-9EEE7C85DA42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</p:sldLayoutIdLst>
  <p:transition spd="slow" advClick="0" advTm="20000">
    <p:fade/>
  </p:transition>
  <p:hf hdr="0" dt="0"/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TornadoCyr"/>
          <a:ea typeface="+mj-ea"/>
          <a:cs typeface="+mj-cs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ornadoCyr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ornadoCyr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ornadoCyr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ornadoCyr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ornadoCyr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ornadoCyr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ornadoCyr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ornadoCyr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Arial"/>
          <a:ea typeface="+mn-ea"/>
          <a:cs typeface="Arial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TornadoCyr"/>
          <a:ea typeface="+mn-ea"/>
          <a:cs typeface="Arial" pitchFamily="34" charset="0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TornadoCyr"/>
          <a:ea typeface="+mn-ea"/>
          <a:cs typeface="Arial" pitchFamily="34" charset="0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TornadoCyr"/>
          <a:ea typeface="+mn-ea"/>
          <a:cs typeface="Arial" pitchFamily="34" charset="0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TornadoCyr"/>
          <a:ea typeface="+mn-ea"/>
          <a:cs typeface="Arial" pitchFamily="34" charset="0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заголовка</a:t>
            </a:r>
          </a:p>
        </p:txBody>
      </p:sp>
      <p:sp>
        <p:nvSpPr>
          <p:cNvPr id="4099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235A53A7-5861-42BE-BA0C-096039933193}" type="datetimeFigureOut">
              <a:rPr lang="ru-RU"/>
              <a:pPr>
                <a:defRPr/>
              </a:pPr>
              <a:t>31.01.2020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0755C5A6-C71B-453D-9140-D3AAAF326A52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  <p:sldLayoutId id="2147483668" r:id="rId2"/>
    <p:sldLayoutId id="2147483669" r:id="rId3"/>
    <p:sldLayoutId id="2147483670" r:id="rId4"/>
    <p:sldLayoutId id="2147483671" r:id="rId5"/>
    <p:sldLayoutId id="2147483672" r:id="rId6"/>
    <p:sldLayoutId id="2147483673" r:id="rId7"/>
    <p:sldLayoutId id="2147483674" r:id="rId8"/>
    <p:sldLayoutId id="2147483675" r:id="rId9"/>
    <p:sldLayoutId id="2147483676" r:id="rId10"/>
    <p:sldLayoutId id="2147483677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mailto:pgmk2008@gmail.com" TargetMode="External"/><Relationship Id="rId2" Type="http://schemas.openxmlformats.org/officeDocument/2006/relationships/hyperlink" Target="pgmk-karelia.ru" TargetMode="Externa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2267" y="980728"/>
            <a:ext cx="9144000" cy="1800225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ru-RU" sz="3600" b="1" dirty="0">
                <a:solidFill>
                  <a:srgbClr val="038F14"/>
                </a:solidFill>
                <a:latin typeface="Arial" pitchFamily="34" charset="0"/>
                <a:cs typeface="Arial" pitchFamily="34" charset="0"/>
              </a:rPr>
              <a:t>ООО «Петрозаводскмаш Горно-Металлургический комплекс»</a:t>
            </a:r>
            <a:br>
              <a:rPr lang="ru-RU" sz="3600" b="1" dirty="0">
                <a:solidFill>
                  <a:srgbClr val="038F14"/>
                </a:solidFill>
                <a:latin typeface="Arial" pitchFamily="34" charset="0"/>
                <a:cs typeface="Arial" pitchFamily="34" charset="0"/>
              </a:rPr>
            </a:br>
            <a:r>
              <a:rPr lang="ru-RU" sz="3600" b="1" dirty="0">
                <a:solidFill>
                  <a:srgbClr val="038F14"/>
                </a:solidFill>
                <a:latin typeface="Arial" pitchFamily="34" charset="0"/>
                <a:cs typeface="Arial" pitchFamily="34" charset="0"/>
              </a:rPr>
              <a:t>(ООО «ПГМК»)</a:t>
            </a:r>
            <a:endParaRPr lang="en-US" sz="3600" b="1" dirty="0">
              <a:solidFill>
                <a:srgbClr val="038F14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7410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6768" y="4653136"/>
            <a:ext cx="9144000" cy="1222375"/>
          </a:xfrm>
        </p:spPr>
        <p:txBody>
          <a:bodyPr/>
          <a:lstStyle/>
          <a:p>
            <a:r>
              <a:rPr lang="ru-RU" dirty="0">
                <a:latin typeface="Arial" charset="0"/>
                <a:cs typeface="Arial" charset="0"/>
              </a:rPr>
              <a:t>Республика Карелия, </a:t>
            </a:r>
          </a:p>
          <a:p>
            <a:r>
              <a:rPr lang="ru-RU" dirty="0">
                <a:latin typeface="Arial" charset="0"/>
                <a:cs typeface="Arial" charset="0"/>
              </a:rPr>
              <a:t>185031, г. Петрозаводск, ул. Зайцева, д. 65</a:t>
            </a:r>
          </a:p>
          <a:p>
            <a:r>
              <a:rPr lang="ru-RU" dirty="0">
                <a:latin typeface="Arial" charset="0"/>
                <a:cs typeface="Arial" charset="0"/>
              </a:rPr>
              <a:t>тел./факс (8142) 77-44-07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928" y="2924944"/>
            <a:ext cx="1673599" cy="14559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 advClick="0" advTm="20000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>
              <a:defRPr/>
            </a:pPr>
            <a:r>
              <a:rPr lang="ru-RU" dirty="0">
                <a:solidFill>
                  <a:srgbClr val="038F14"/>
                </a:solidFill>
                <a:latin typeface="Arial" charset="0"/>
                <a:cs typeface="Arial" charset="0"/>
              </a:rPr>
              <a:t>ООО «ПГМК»</a:t>
            </a:r>
            <a:endParaRPr lang="en-US" sz="4000" dirty="0"/>
          </a:p>
        </p:txBody>
      </p:sp>
      <p:sp>
        <p:nvSpPr>
          <p:cNvPr id="22530" name="TextBox 7"/>
          <p:cNvSpPr txBox="1">
            <a:spLocks noChangeArrowheads="1"/>
          </p:cNvSpPr>
          <p:nvPr/>
        </p:nvSpPr>
        <p:spPr bwMode="auto">
          <a:xfrm>
            <a:off x="0" y="857250"/>
            <a:ext cx="91440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 b="1" u="sng" dirty="0">
                <a:solidFill>
                  <a:srgbClr val="038F14"/>
                </a:solidFill>
                <a:cs typeface="Arial" charset="0"/>
              </a:rPr>
              <a:t>НАСОС ПШ ПГМК 13000/85</a:t>
            </a: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63825" y="0"/>
            <a:ext cx="963613" cy="835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 descr="C:\Users\Андрей\Desktop\Презентация2к20\График вставить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738" y="1632892"/>
            <a:ext cx="8988524" cy="417237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 advClick="0" advTm="20000"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>
              <a:defRPr/>
            </a:pPr>
            <a:r>
              <a:rPr lang="ru-RU" dirty="0">
                <a:solidFill>
                  <a:srgbClr val="038F14"/>
                </a:solidFill>
                <a:latin typeface="Arial" charset="0"/>
                <a:cs typeface="Arial" charset="0"/>
              </a:rPr>
              <a:t>ООО «ПГМК»</a:t>
            </a:r>
            <a:endParaRPr lang="en-US" sz="4000" dirty="0"/>
          </a:p>
        </p:txBody>
      </p:sp>
      <p:sp>
        <p:nvSpPr>
          <p:cNvPr id="22530" name="TextBox 7"/>
          <p:cNvSpPr txBox="1">
            <a:spLocks noChangeArrowheads="1"/>
          </p:cNvSpPr>
          <p:nvPr/>
        </p:nvSpPr>
        <p:spPr bwMode="auto">
          <a:xfrm>
            <a:off x="0" y="857250"/>
            <a:ext cx="91440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 b="1" u="sng" dirty="0">
                <a:solidFill>
                  <a:srgbClr val="038F14"/>
                </a:solidFill>
                <a:cs typeface="Arial" charset="0"/>
              </a:rPr>
              <a:t>НАСОС ПШ ПГМК 13000/85</a:t>
            </a: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63825" y="0"/>
            <a:ext cx="963613" cy="835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Рисунок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14563" y="1357313"/>
            <a:ext cx="4762500" cy="4403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Прямоугольник 1"/>
          <p:cNvSpPr/>
          <p:nvPr/>
        </p:nvSpPr>
        <p:spPr>
          <a:xfrm>
            <a:off x="105114" y="5803902"/>
            <a:ext cx="893377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Динамика работы хвостового хозяйства АО «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Соколовско-Сарбайское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ГПО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»</a:t>
            </a:r>
          </a:p>
        </p:txBody>
      </p:sp>
    </p:spTree>
    <p:extLst>
      <p:ext uri="{BB962C8B-B14F-4D97-AF65-F5344CB8AC3E}">
        <p14:creationId xmlns="" xmlns:p14="http://schemas.microsoft.com/office/powerpoint/2010/main" val="410300454"/>
      </p:ext>
    </p:extLst>
  </p:cSld>
  <p:clrMapOvr>
    <a:masterClrMapping/>
  </p:clrMapOvr>
  <p:transition spd="slow" advClick="0" advTm="20000"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>
              <a:defRPr/>
            </a:pPr>
            <a:r>
              <a:rPr lang="ru-RU" dirty="0">
                <a:solidFill>
                  <a:srgbClr val="038F14"/>
                </a:solidFill>
                <a:latin typeface="Arial" charset="0"/>
                <a:cs typeface="Arial" charset="0"/>
              </a:rPr>
              <a:t>ООО «ПГМК»</a:t>
            </a:r>
            <a:endParaRPr lang="en-US" sz="4000" dirty="0"/>
          </a:p>
        </p:txBody>
      </p:sp>
      <p:sp>
        <p:nvSpPr>
          <p:cNvPr id="22530" name="TextBox 7"/>
          <p:cNvSpPr txBox="1">
            <a:spLocks noChangeArrowheads="1"/>
          </p:cNvSpPr>
          <p:nvPr/>
        </p:nvSpPr>
        <p:spPr bwMode="auto">
          <a:xfrm>
            <a:off x="0" y="857250"/>
            <a:ext cx="91440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 b="1" u="sng" dirty="0">
                <a:solidFill>
                  <a:srgbClr val="038F14"/>
                </a:solidFill>
                <a:cs typeface="Arial" charset="0"/>
              </a:rPr>
              <a:t>НАСОС ПШ ПГМК 13000/85</a:t>
            </a: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63825" y="0"/>
            <a:ext cx="963613" cy="835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05114" y="5803902"/>
            <a:ext cx="893377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05114" y="1381155"/>
            <a:ext cx="882232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ctr"/>
            <a:r>
              <a:rPr lang="ru-RU" b="1" dirty="0">
                <a:solidFill>
                  <a:srgbClr val="000000"/>
                </a:solidFill>
                <a:latin typeface="Times New Roman" pitchFamily="18" charset="0"/>
                <a:cs typeface="Arial" charset="0"/>
              </a:rPr>
              <a:t>Сравнительные характеристики насоса </a:t>
            </a:r>
          </a:p>
          <a:p>
            <a:pPr lvl="0" algn="ctr" fontAlgn="ctr"/>
            <a:r>
              <a:rPr lang="ru-RU" b="1" dirty="0">
                <a:solidFill>
                  <a:srgbClr val="000000"/>
                </a:solidFill>
                <a:latin typeface="Times New Roman" pitchFamily="18" charset="0"/>
                <a:cs typeface="Arial" charset="0"/>
              </a:rPr>
              <a:t>WARMAN 650UY-LP* и МШ ПГМК**</a:t>
            </a: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270765059"/>
              </p:ext>
            </p:extLst>
          </p:nvPr>
        </p:nvGraphicFramePr>
        <p:xfrm>
          <a:off x="212063" y="2276872"/>
          <a:ext cx="8715375" cy="2803578"/>
        </p:xfrm>
        <a:graphic>
          <a:graphicData uri="http://schemas.openxmlformats.org/drawingml/2006/table">
            <a:tbl>
              <a:tblPr/>
              <a:tblGrid>
                <a:gridCol w="4865688"/>
                <a:gridCol w="2760662"/>
                <a:gridCol w="1089025"/>
              </a:tblGrid>
              <a:tr h="604838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Наименование насоса</a:t>
                      </a:r>
                    </a:p>
                  </a:txBody>
                  <a:tcPr marL="8484" marR="8484" marT="8484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Производительность, 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м</a:t>
                      </a:r>
                      <a:r>
                        <a:rPr kumimoji="0" lang="ru-RU" sz="2100" b="1" i="0" u="none" strike="noStrike" cap="none" normalizeH="0" baseline="3000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3</a:t>
                      </a:r>
                      <a:r>
                        <a:rPr kumimoji="0" lang="ru-RU" sz="2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/час</a:t>
                      </a:r>
                    </a:p>
                  </a:txBody>
                  <a:tcPr marL="8484" marR="8484" marT="8484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Напор, м</a:t>
                      </a:r>
                    </a:p>
                  </a:txBody>
                  <a:tcPr marL="8484" marR="8484" marT="8484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22300">
                <a:tc>
                  <a:txBody>
                    <a:bodyPr/>
                    <a:lstStyle/>
                    <a:p>
                      <a:pPr marL="85725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WARMAN 650UY-LP </a:t>
                      </a:r>
                      <a:r>
                        <a:rPr kumimoji="0" lang="ru-RU" sz="2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Карельский окатыш</a:t>
                      </a:r>
                    </a:p>
                  </a:txBody>
                  <a:tcPr marL="8484" marR="8484" marT="8484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до 10 000</a:t>
                      </a:r>
                    </a:p>
                  </a:txBody>
                  <a:tcPr marL="8484" marR="8484" marT="8484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около 80</a:t>
                      </a:r>
                    </a:p>
                  </a:txBody>
                  <a:tcPr marL="8484" marR="8484" marT="8484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92138">
                <a:tc>
                  <a:txBody>
                    <a:bodyPr/>
                    <a:lstStyle/>
                    <a:p>
                      <a:pPr marL="85725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WARMAN 650UY-LP </a:t>
                      </a:r>
                      <a:r>
                        <a:rPr kumimoji="0" lang="ru-RU" sz="2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 Качканарский ГОК</a:t>
                      </a:r>
                    </a:p>
                  </a:txBody>
                  <a:tcPr marL="8484" marR="8484" marT="8484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до 10 000</a:t>
                      </a:r>
                    </a:p>
                  </a:txBody>
                  <a:tcPr marL="8484" marR="8484" marT="8484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около 80</a:t>
                      </a:r>
                    </a:p>
                  </a:txBody>
                  <a:tcPr marL="8484" marR="8484" marT="8484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5788">
                <a:tc>
                  <a:txBody>
                    <a:bodyPr/>
                    <a:lstStyle/>
                    <a:p>
                      <a:pPr marL="85725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Насос МШ ПГМК (модернизированный)</a:t>
                      </a:r>
                    </a:p>
                  </a:txBody>
                  <a:tcPr marL="8484" marR="8484" marT="8484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до 13 500</a:t>
                      </a:r>
                    </a:p>
                  </a:txBody>
                  <a:tcPr marL="8484" marR="8484" marT="8484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85</a:t>
                      </a:r>
                    </a:p>
                  </a:txBody>
                  <a:tcPr marL="8484" marR="8484" marT="8484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11150">
                <a:tc>
                  <a:txBody>
                    <a:bodyPr/>
                    <a:lstStyle/>
                    <a:p>
                      <a:pPr marL="85725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2ГрТ 8000/71</a:t>
                      </a:r>
                    </a:p>
                  </a:txBody>
                  <a:tcPr marL="8484" marR="8484" marT="8484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до 8 000</a:t>
                      </a:r>
                    </a:p>
                  </a:txBody>
                  <a:tcPr marL="8484" marR="8484" marT="8484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до 71</a:t>
                      </a:r>
                    </a:p>
                  </a:txBody>
                  <a:tcPr marL="8484" marR="8484" marT="8484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4284716464"/>
              </p:ext>
            </p:extLst>
          </p:nvPr>
        </p:nvGraphicFramePr>
        <p:xfrm>
          <a:off x="214312" y="5329269"/>
          <a:ext cx="8715375" cy="674688"/>
        </p:xfrm>
        <a:graphic>
          <a:graphicData uri="http://schemas.openxmlformats.org/drawingml/2006/table">
            <a:tbl>
              <a:tblPr/>
              <a:tblGrid>
                <a:gridCol w="4865688"/>
                <a:gridCol w="2760662"/>
                <a:gridCol w="1089025"/>
              </a:tblGrid>
              <a:tr h="215900"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* - официальный обзор применения насосов </a:t>
                      </a:r>
                      <a:r>
                        <a:rPr kumimoji="0" lang="ru-RU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Веир</a:t>
                      </a: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 </a:t>
                      </a:r>
                      <a:r>
                        <a:rPr kumimoji="0" lang="ru-RU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Минералз</a:t>
                      </a: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 РФЗ в железорудной промышленности России</a:t>
                      </a:r>
                    </a:p>
                  </a:txBody>
                  <a:tcPr marL="8484" marR="8484" marT="8484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58788"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** - графики АО «ССГПО» и акты ПАО «</a:t>
                      </a:r>
                      <a:r>
                        <a:rPr kumimoji="0" lang="ru-RU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ИнГОК</a:t>
                      </a: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»</a:t>
                      </a:r>
                    </a:p>
                  </a:txBody>
                  <a:tcPr marL="8484" marR="8484" marT="8484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540189536"/>
      </p:ext>
    </p:extLst>
  </p:cSld>
  <p:clrMapOvr>
    <a:masterClrMapping/>
  </p:clrMapOvr>
  <p:transition spd="slow" advClick="0" advTm="20000">
    <p:fad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>
              <a:defRPr/>
            </a:pPr>
            <a:r>
              <a:rPr lang="ru-RU" dirty="0">
                <a:solidFill>
                  <a:srgbClr val="038F14"/>
                </a:solidFill>
                <a:latin typeface="Arial" charset="0"/>
                <a:cs typeface="Arial" charset="0"/>
              </a:rPr>
              <a:t>ООО «ПГМК»</a:t>
            </a:r>
            <a:endParaRPr lang="en-US" sz="4000" dirty="0"/>
          </a:p>
        </p:txBody>
      </p:sp>
      <p:sp>
        <p:nvSpPr>
          <p:cNvPr id="22530" name="TextBox 7"/>
          <p:cNvSpPr txBox="1">
            <a:spLocks noChangeArrowheads="1"/>
          </p:cNvSpPr>
          <p:nvPr/>
        </p:nvSpPr>
        <p:spPr bwMode="auto">
          <a:xfrm>
            <a:off x="0" y="857250"/>
            <a:ext cx="91440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 b="1" u="sng" dirty="0">
                <a:solidFill>
                  <a:srgbClr val="038F14"/>
                </a:solidFill>
                <a:cs typeface="Arial" charset="0"/>
              </a:rPr>
              <a:t>НАСОС ПШ ПГМК 13000/85</a:t>
            </a: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63825" y="0"/>
            <a:ext cx="963613" cy="835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05114" y="5803902"/>
            <a:ext cx="893377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05114" y="1381155"/>
            <a:ext cx="882232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ctr"/>
            <a:r>
              <a:rPr lang="ru-RU" b="1" dirty="0" smtClean="0">
                <a:solidFill>
                  <a:srgbClr val="000000"/>
                </a:solidFill>
                <a:latin typeface="Times New Roman" pitchFamily="18" charset="0"/>
                <a:cs typeface="Arial" charset="0"/>
              </a:rPr>
              <a:t>Отчет о проведении испытаний насосов </a:t>
            </a:r>
            <a:r>
              <a:rPr lang="en-US" b="1" dirty="0" smtClean="0">
                <a:solidFill>
                  <a:srgbClr val="000000"/>
                </a:solidFill>
                <a:latin typeface="Times New Roman" pitchFamily="18" charset="0"/>
                <a:cs typeface="Arial" charset="0"/>
              </a:rPr>
              <a:t>WARMAN 28-24 UY-GHPP </a:t>
            </a:r>
            <a:r>
              <a:rPr lang="ru-RU" b="1" dirty="0" smtClean="0">
                <a:solidFill>
                  <a:srgbClr val="000000"/>
                </a:solidFill>
                <a:latin typeface="Times New Roman" pitchFamily="18" charset="0"/>
                <a:cs typeface="Arial" charset="0"/>
              </a:rPr>
              <a:t>и МШ ПГМК 13000/85 (проточная часть) в ПНС №1 АНОФ-3</a:t>
            </a:r>
            <a:endParaRPr lang="ru-RU" b="1" dirty="0">
              <a:solidFill>
                <a:srgbClr val="000000"/>
              </a:solidFill>
              <a:latin typeface="Times New Roman" pitchFamily="18" charset="0"/>
              <a:cs typeface="Arial" charset="0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4066512749"/>
              </p:ext>
            </p:extLst>
          </p:nvPr>
        </p:nvGraphicFramePr>
        <p:xfrm>
          <a:off x="214312" y="2060888"/>
          <a:ext cx="8715375" cy="3126796"/>
        </p:xfrm>
        <a:graphic>
          <a:graphicData uri="http://schemas.openxmlformats.org/drawingml/2006/table">
            <a:tbl>
              <a:tblPr/>
              <a:tblGrid>
                <a:gridCol w="3423833"/>
                <a:gridCol w="2664296"/>
                <a:gridCol w="2627246"/>
              </a:tblGrid>
              <a:tr h="604838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Параметры</a:t>
                      </a:r>
                    </a:p>
                  </a:txBody>
                  <a:tcPr marL="8484" marR="8484" marT="8484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WARMAN 28-24 UY-GHPP</a:t>
                      </a:r>
                      <a:endParaRPr kumimoji="0" 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L="8484" marR="8484" marT="8484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Насос МШ ПГМК 13000/85</a:t>
                      </a:r>
                    </a:p>
                  </a:txBody>
                  <a:tcPr marL="8484" marR="8484" marT="8484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75282">
                <a:tc>
                  <a:txBody>
                    <a:bodyPr/>
                    <a:lstStyle/>
                    <a:p>
                      <a:pPr marL="85725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Объем пульпы поступающей в ПНС-1</a:t>
                      </a:r>
                    </a:p>
                  </a:txBody>
                  <a:tcPr marL="8484" marR="8484" marT="8484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~19 000 </a:t>
                      </a:r>
                      <a:r>
                        <a:rPr lang="ru-RU" sz="16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м</a:t>
                      </a:r>
                      <a:r>
                        <a:rPr lang="ru-RU" sz="1600" kern="1200" baseline="300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ru-RU" sz="16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/ч</a:t>
                      </a:r>
                      <a:endParaRPr lang="ru-RU" sz="1800" kern="12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8484" marR="8484" marT="8484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~19 000 </a:t>
                      </a:r>
                      <a:r>
                        <a:rPr lang="ru-RU" sz="16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м</a:t>
                      </a:r>
                      <a:r>
                        <a:rPr lang="ru-RU" sz="1600" kern="1200" baseline="300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ru-RU" sz="16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/ч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L="8484" marR="8484" marT="8484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2048">
                <a:tc>
                  <a:txBody>
                    <a:bodyPr/>
                    <a:lstStyle/>
                    <a:p>
                      <a:pPr marL="85725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Наличие разгрузки</a:t>
                      </a:r>
                    </a:p>
                  </a:txBody>
                  <a:tcPr marL="8484" marR="8484" marT="8484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2-3 </a:t>
                      </a: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шт. «разгрузок-выпусков»  (ПК30, ПК32-Ду 125мм)</a:t>
                      </a:r>
                    </a:p>
                  </a:txBody>
                  <a:tcPr marL="8484" marR="8484" marT="8484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3</a:t>
                      </a: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-</a:t>
                      </a: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5</a:t>
                      </a: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 </a:t>
                      </a: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шт. «разгрузок-выпусков»  (ПК30, ПК32-Ду 125мм)</a:t>
                      </a:r>
                    </a:p>
                  </a:txBody>
                  <a:tcPr marL="8484" marR="8484" marT="8484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2048">
                <a:tc>
                  <a:txBody>
                    <a:bodyPr/>
                    <a:lstStyle/>
                    <a:p>
                      <a:pPr marL="85725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Наличие перелива</a:t>
                      </a:r>
                    </a:p>
                  </a:txBody>
                  <a:tcPr marL="8484" marR="8484" marT="8484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Наблюдается перелив в правый аварийный коллектор</a:t>
                      </a:r>
                    </a:p>
                  </a:txBody>
                  <a:tcPr marL="8484" marR="8484" marT="8484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Наблюдается перелив в оба аварийных коллектора</a:t>
                      </a:r>
                    </a:p>
                  </a:txBody>
                  <a:tcPr marL="8484" marR="8484" marT="8484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2048">
                <a:tc>
                  <a:txBody>
                    <a:bodyPr/>
                    <a:lstStyle/>
                    <a:p>
                      <a:pPr marL="85725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Нагрузка на эл. двигателе, А</a:t>
                      </a:r>
                    </a:p>
                  </a:txBody>
                  <a:tcPr marL="8484" marR="8484" marT="8484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245 - 265</a:t>
                      </a:r>
                    </a:p>
                  </a:txBody>
                  <a:tcPr marL="8484" marR="8484" marT="8484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260 - 285</a:t>
                      </a:r>
                    </a:p>
                  </a:txBody>
                  <a:tcPr marL="8484" marR="8484" marT="8484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11150">
                <a:tc>
                  <a:txBody>
                    <a:bodyPr/>
                    <a:lstStyle/>
                    <a:p>
                      <a:pPr marL="85725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Давление, кгс/см</a:t>
                      </a:r>
                      <a:r>
                        <a:rPr lang="ru-RU" sz="1800" kern="1200" baseline="300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anose="02020603050405020304" pitchFamily="18" charset="0"/>
                      </a:endParaRPr>
                    </a:p>
                  </a:txBody>
                  <a:tcPr marL="8484" marR="8484" marT="8484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8,1 – 9,5</a:t>
                      </a:r>
                    </a:p>
                  </a:txBody>
                  <a:tcPr marL="8484" marR="8484" marT="8484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8,5 – 9,6</a:t>
                      </a:r>
                    </a:p>
                  </a:txBody>
                  <a:tcPr marL="8484" marR="8484" marT="8484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11150">
                <a:tc>
                  <a:txBody>
                    <a:bodyPr/>
                    <a:lstStyle/>
                    <a:p>
                      <a:pPr algn="ctr"/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6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Производительность по пульпе</a:t>
                      </a:r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ru-RU" sz="16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м</a:t>
                      </a:r>
                      <a:r>
                        <a:rPr lang="ru-RU" sz="1600" kern="1200" baseline="300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ru-RU" sz="16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/ч</a:t>
                      </a:r>
                      <a:endParaRPr lang="ru-RU" sz="1800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8484" marR="8484" marT="8484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12 150 – 14 400*</a:t>
                      </a:r>
                    </a:p>
                  </a:txBody>
                  <a:tcPr marL="8484" marR="8484" marT="8484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15 300*</a:t>
                      </a:r>
                    </a:p>
                  </a:txBody>
                  <a:tcPr marL="8484" marR="8484" marT="8484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614412775"/>
              </p:ext>
            </p:extLst>
          </p:nvPr>
        </p:nvGraphicFramePr>
        <p:xfrm>
          <a:off x="214312" y="5401851"/>
          <a:ext cx="8715375" cy="802161"/>
        </p:xfrm>
        <a:graphic>
          <a:graphicData uri="http://schemas.openxmlformats.org/drawingml/2006/table">
            <a:tbl>
              <a:tblPr/>
              <a:tblGrid>
                <a:gridCol w="4865688"/>
                <a:gridCol w="2760662"/>
                <a:gridCol w="1089025"/>
              </a:tblGrid>
              <a:tr h="368691"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         *Производительность землесоса определялась накладным ультразвуковым расходомерами на ПК 27 магистрального пульповода, при этом проходное сечение задавалось без учета постели.</a:t>
                      </a:r>
                    </a:p>
                  </a:txBody>
                  <a:tcPr marL="8484" marR="8484" marT="8484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05997"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L="8484" marR="8484" marT="8484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1256839964"/>
      </p:ext>
    </p:extLst>
  </p:cSld>
  <p:clrMapOvr>
    <a:masterClrMapping/>
  </p:clrMapOvr>
  <p:transition spd="slow" advClick="0" advTm="20000">
    <p:fad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>
              <a:defRPr/>
            </a:pPr>
            <a:r>
              <a:rPr lang="ru-RU" dirty="0">
                <a:solidFill>
                  <a:srgbClr val="038F14"/>
                </a:solidFill>
                <a:latin typeface="Arial" charset="0"/>
                <a:cs typeface="Arial" charset="0"/>
              </a:rPr>
              <a:t>ООО «ПГМК»</a:t>
            </a:r>
            <a:endParaRPr lang="en-US" sz="4000" dirty="0"/>
          </a:p>
        </p:txBody>
      </p:sp>
      <p:sp>
        <p:nvSpPr>
          <p:cNvPr id="23554" name="Содержимое 2"/>
          <p:cNvSpPr>
            <a:spLocks noGrp="1"/>
          </p:cNvSpPr>
          <p:nvPr>
            <p:ph idx="1"/>
          </p:nvPr>
        </p:nvSpPr>
        <p:spPr>
          <a:xfrm>
            <a:off x="285720" y="1556793"/>
            <a:ext cx="8715436" cy="4680520"/>
          </a:xfrm>
        </p:spPr>
        <p:txBody>
          <a:bodyPr>
            <a:normAutofit fontScale="85000" lnSpcReduction="10000"/>
          </a:bodyPr>
          <a:lstStyle/>
          <a:p>
            <a:pPr marL="533400" lvl="0" indent="0" defTabSz="914400" eaLnBrk="1" fontAlgn="ctr" hangingPunct="1">
              <a:spcBef>
                <a:spcPct val="0"/>
              </a:spcBef>
              <a:buNone/>
            </a:pPr>
            <a:endParaRPr lang="ru-RU" sz="1200" b="1" i="1" dirty="0">
              <a:latin typeface="Times New Roman" pitchFamily="18" charset="0"/>
              <a:cs typeface="Arial" charset="0"/>
            </a:endParaRPr>
          </a:p>
          <a:p>
            <a:pPr marL="0" indent="533400" algn="just">
              <a:lnSpc>
                <a:spcPct val="114000"/>
              </a:lnSpc>
              <a:buNone/>
            </a:pP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Гарантийное обслуживание: </a:t>
            </a:r>
          </a:p>
          <a:p>
            <a:pPr marL="0" indent="533400" algn="just">
              <a:lnSpc>
                <a:spcPct val="114000"/>
              </a:lnSpc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Компания ООО «ПГМК» дает гарантию на произведенное насосное оборудование и обеспечивает гарантийное обслуживание в течение всего срока.</a:t>
            </a:r>
          </a:p>
          <a:p>
            <a:pPr marL="0" indent="533400" algn="just">
              <a:lnSpc>
                <a:spcPct val="114000"/>
              </a:lnSpc>
              <a:buNone/>
            </a:pP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Сервисное обслуживание: </a:t>
            </a:r>
          </a:p>
          <a:p>
            <a:pPr marL="0" indent="533400" algn="just">
              <a:lnSpc>
                <a:spcPct val="114000"/>
              </a:lnSpc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Компания ООО «ПГМК» осуществляет плановый ремонт, поставку запасных частей насосного оборудования собственного производства, точно в срок и согласно спецификации заказчика.</a:t>
            </a:r>
          </a:p>
          <a:p>
            <a:pPr marL="0" indent="533400" algn="just">
              <a:lnSpc>
                <a:spcPct val="114000"/>
              </a:lnSpc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Гарантируем присутствие  сервис-инженера на площадке Заказчика. </a:t>
            </a:r>
          </a:p>
          <a:p>
            <a:pPr marL="0" indent="533400" algn="just">
              <a:lnSpc>
                <a:spcPct val="114000"/>
              </a:lnSpc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Возможность организации склада запасных частей на площадке                      Заказчика с оплатой по фактическому использованию.</a:t>
            </a:r>
          </a:p>
          <a:p>
            <a:pPr marL="0" indent="533400" algn="just">
              <a:lnSpc>
                <a:spcPct val="114000"/>
              </a:lnSpc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 marL="0" indent="444500" algn="just">
              <a:buNone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marL="0" indent="444500" algn="just">
              <a:buFont typeface="Arial" charset="0"/>
              <a:buNone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555" name="TextBox 9"/>
          <p:cNvSpPr txBox="1">
            <a:spLocks noChangeArrowheads="1"/>
          </p:cNvSpPr>
          <p:nvPr/>
        </p:nvSpPr>
        <p:spPr bwMode="auto">
          <a:xfrm>
            <a:off x="0" y="1000125"/>
            <a:ext cx="91440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 b="1" u="sng" dirty="0">
                <a:solidFill>
                  <a:srgbClr val="038F14"/>
                </a:solidFill>
                <a:cs typeface="Arial" charset="0"/>
              </a:rPr>
              <a:t>НАСОС МШ ПГМК 13000/85</a:t>
            </a: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8384" y="16453"/>
            <a:ext cx="963613" cy="835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 advClick="0" advTm="20000">
    <p:fad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>
              <a:defRPr/>
            </a:pPr>
            <a:r>
              <a:rPr lang="ru-RU" dirty="0">
                <a:solidFill>
                  <a:srgbClr val="038F14"/>
                </a:solidFill>
                <a:latin typeface="Arial" charset="0"/>
                <a:cs typeface="Arial" charset="0"/>
              </a:rPr>
              <a:t>ООО «ПГМК»</a:t>
            </a:r>
            <a:endParaRPr lang="en-US" sz="4000" dirty="0"/>
          </a:p>
        </p:txBody>
      </p:sp>
      <p:sp>
        <p:nvSpPr>
          <p:cNvPr id="23554" name="Содержимое 2"/>
          <p:cNvSpPr>
            <a:spLocks noGrp="1"/>
          </p:cNvSpPr>
          <p:nvPr>
            <p:ph idx="1"/>
          </p:nvPr>
        </p:nvSpPr>
        <p:spPr>
          <a:xfrm>
            <a:off x="285720" y="1787525"/>
            <a:ext cx="8715436" cy="4498975"/>
          </a:xfrm>
        </p:spPr>
        <p:txBody>
          <a:bodyPr>
            <a:normAutofit/>
          </a:bodyPr>
          <a:lstStyle/>
          <a:p>
            <a:pPr marL="0" indent="533400" algn="just">
              <a:buNone/>
            </a:pPr>
            <a:endParaRPr lang="ru-RU" sz="900" dirty="0">
              <a:latin typeface="Times New Roman" pitchFamily="18" charset="0"/>
              <a:cs typeface="Times New Roman" pitchFamily="18" charset="0"/>
            </a:endParaRPr>
          </a:p>
          <a:p>
            <a:pPr marL="0" indent="533400" algn="just">
              <a:lnSpc>
                <a:spcPct val="114000"/>
              </a:lnSpc>
              <a:buNone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Технические характеристики (производительность и напор), подтверждены работой насоса в реальных условиях производства и превосходят или соответствуют заявленным, но не подтвержденным характеристикам импортных производителей насоса.</a:t>
            </a:r>
          </a:p>
          <a:p>
            <a:pPr marL="0" lvl="0" indent="533400" algn="just">
              <a:lnSpc>
                <a:spcPct val="114000"/>
              </a:lnSpc>
              <a:buNone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Установка насоса не требует за собой дополнительных расходов по замене электродвигателя.</a:t>
            </a:r>
          </a:p>
          <a:p>
            <a:pPr marL="0" indent="533400" algn="just">
              <a:lnSpc>
                <a:spcPct val="114000"/>
              </a:lnSpc>
              <a:buNone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Простота в обслуживании. Технический регламент обслуживания насоса не требует дополнительного обучения.</a:t>
            </a:r>
          </a:p>
          <a:p>
            <a:pPr marL="0" lvl="0" indent="0" algn="just">
              <a:buNone/>
            </a:pPr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555" name="TextBox 9"/>
          <p:cNvSpPr txBox="1">
            <a:spLocks noChangeArrowheads="1"/>
          </p:cNvSpPr>
          <p:nvPr/>
        </p:nvSpPr>
        <p:spPr bwMode="auto">
          <a:xfrm>
            <a:off x="6761" y="798625"/>
            <a:ext cx="9144000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2800" b="1" u="sng" dirty="0">
                <a:cs typeface="Arial" charset="0"/>
              </a:rPr>
              <a:t>ПРЕИМУЩЕСТВА </a:t>
            </a:r>
          </a:p>
          <a:p>
            <a:pPr algn="ctr"/>
            <a:r>
              <a:rPr lang="ru-RU" sz="2800" b="1" u="sng" dirty="0">
                <a:solidFill>
                  <a:srgbClr val="038F14"/>
                </a:solidFill>
                <a:cs typeface="Arial" charset="0"/>
              </a:rPr>
              <a:t>Насоса МШ ПГМК 13000/85</a:t>
            </a: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8384" y="0"/>
            <a:ext cx="963613" cy="835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 advClick="0" advTm="20000">
    <p:fad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>
              <a:defRPr/>
            </a:pPr>
            <a:r>
              <a:rPr lang="ru-RU" dirty="0">
                <a:solidFill>
                  <a:srgbClr val="038F14"/>
                </a:solidFill>
                <a:latin typeface="Arial" charset="0"/>
                <a:cs typeface="Arial" charset="0"/>
              </a:rPr>
              <a:t>ООО «ПГМК»</a:t>
            </a:r>
            <a:endParaRPr lang="en-US" sz="4000" dirty="0"/>
          </a:p>
        </p:txBody>
      </p:sp>
      <p:sp>
        <p:nvSpPr>
          <p:cNvPr id="23554" name="Содержимое 2"/>
          <p:cNvSpPr>
            <a:spLocks noGrp="1"/>
          </p:cNvSpPr>
          <p:nvPr>
            <p:ph idx="1"/>
          </p:nvPr>
        </p:nvSpPr>
        <p:spPr>
          <a:xfrm>
            <a:off x="285720" y="1787525"/>
            <a:ext cx="8715436" cy="4498975"/>
          </a:xfrm>
        </p:spPr>
        <p:txBody>
          <a:bodyPr>
            <a:noAutofit/>
          </a:bodyPr>
          <a:lstStyle/>
          <a:p>
            <a:pPr marL="0" lvl="0" indent="533400" algn="just">
              <a:lnSpc>
                <a:spcPct val="114000"/>
              </a:lnSpc>
              <a:buNone/>
            </a:pP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Стоимость 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самого насоса и расходных запасных частей дешевле импортных образцов, с возможностью фиксации цен на длительный период.</a:t>
            </a:r>
          </a:p>
          <a:p>
            <a:pPr marL="0" indent="533400" algn="just">
              <a:lnSpc>
                <a:spcPct val="114000"/>
              </a:lnSpc>
              <a:buNone/>
            </a:pP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Стоимость запасных частей не зависит от курса национальной валюты.</a:t>
            </a:r>
          </a:p>
          <a:p>
            <a:pPr marL="0" lvl="0" indent="533400" algn="just">
              <a:lnSpc>
                <a:spcPct val="114000"/>
              </a:lnSpc>
              <a:buNone/>
            </a:pP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Удобная логистика (непосредственная близость производителя).</a:t>
            </a:r>
          </a:p>
          <a:p>
            <a:pPr marL="0" indent="533400" algn="just">
              <a:lnSpc>
                <a:spcPct val="114000"/>
              </a:lnSpc>
              <a:buNone/>
            </a:pP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Минимальный срок поставки запасных частей.</a:t>
            </a:r>
          </a:p>
          <a:p>
            <a:pPr marL="0" indent="533400" algn="just">
              <a:lnSpc>
                <a:spcPct val="114000"/>
              </a:lnSpc>
              <a:buNone/>
            </a:pP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Положительная репутация поставщика запасных частей грунтовых насосов для нужд горно-обогатительных комбинатов.</a:t>
            </a:r>
          </a:p>
          <a:p>
            <a:pPr marL="0" indent="533400" algn="just">
              <a:lnSpc>
                <a:spcPct val="114000"/>
              </a:lnSpc>
              <a:buNone/>
            </a:pP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Положительный опыт работы данных насосов на других </a:t>
            </a:r>
            <a:r>
              <a:rPr lang="ru-RU" sz="2200" dirty="0" err="1">
                <a:latin typeface="Times New Roman" pitchFamily="18" charset="0"/>
                <a:cs typeface="Times New Roman" pitchFamily="18" charset="0"/>
              </a:rPr>
              <a:t>ГОКах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555" name="TextBox 9"/>
          <p:cNvSpPr txBox="1">
            <a:spLocks noChangeArrowheads="1"/>
          </p:cNvSpPr>
          <p:nvPr/>
        </p:nvSpPr>
        <p:spPr bwMode="auto">
          <a:xfrm>
            <a:off x="0" y="932434"/>
            <a:ext cx="9144000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2800" b="1" u="sng" dirty="0">
                <a:cs typeface="Arial" charset="0"/>
              </a:rPr>
              <a:t>ПРЕИМУЩЕСТВА </a:t>
            </a:r>
          </a:p>
          <a:p>
            <a:pPr algn="ctr"/>
            <a:r>
              <a:rPr lang="ru-RU" sz="2800" b="1" u="sng" dirty="0">
                <a:solidFill>
                  <a:srgbClr val="038F14"/>
                </a:solidFill>
                <a:cs typeface="Arial" charset="0"/>
              </a:rPr>
              <a:t>Насоса МШ ПГМК 13000/85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8384" y="17127"/>
            <a:ext cx="963613" cy="835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 advClick="0" advTm="20000">
    <p:fad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>
              <a:defRPr/>
            </a:pPr>
            <a:r>
              <a:rPr lang="ru-RU" dirty="0">
                <a:solidFill>
                  <a:srgbClr val="038F14"/>
                </a:solidFill>
                <a:latin typeface="Arial" charset="0"/>
                <a:cs typeface="Arial" charset="0"/>
              </a:rPr>
              <a:t>ООО «ПГМК»</a:t>
            </a:r>
            <a:endParaRPr lang="en-US" sz="4000" dirty="0"/>
          </a:p>
        </p:txBody>
      </p:sp>
      <p:sp>
        <p:nvSpPr>
          <p:cNvPr id="29698" name="TextBox 4"/>
          <p:cNvSpPr txBox="1">
            <a:spLocks noChangeArrowheads="1"/>
          </p:cNvSpPr>
          <p:nvPr/>
        </p:nvSpPr>
        <p:spPr bwMode="auto">
          <a:xfrm>
            <a:off x="0" y="1700212"/>
            <a:ext cx="9144000" cy="41549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cs typeface="Arial" charset="0"/>
              </a:rPr>
              <a:t>С НАДЕЖДОЙ НА ДАЛЬНЕЙШЕЕ СОТРУДНИЧЕСТВО</a:t>
            </a:r>
          </a:p>
          <a:p>
            <a:pPr algn="ctr"/>
            <a:endParaRPr lang="ru-RU" sz="2400" b="1" dirty="0">
              <a:cs typeface="Arial" charset="0"/>
            </a:endParaRPr>
          </a:p>
          <a:p>
            <a:pPr algn="ctr"/>
            <a:r>
              <a:rPr lang="ru-RU" sz="2400" b="1" dirty="0">
                <a:solidFill>
                  <a:srgbClr val="038F14"/>
                </a:solidFill>
                <a:cs typeface="Arial" charset="0"/>
              </a:rPr>
              <a:t>ООО «ПГМК»</a:t>
            </a:r>
          </a:p>
          <a:p>
            <a:pPr algn="ctr"/>
            <a:endParaRPr lang="ru-RU" sz="2400" dirty="0">
              <a:cs typeface="Arial" charset="0"/>
            </a:endParaRPr>
          </a:p>
          <a:p>
            <a:pPr algn="ctr"/>
            <a:r>
              <a:rPr lang="ru-RU" sz="2400" dirty="0">
                <a:cs typeface="Arial" charset="0"/>
              </a:rPr>
              <a:t>Республика Карелия, 185031, </a:t>
            </a:r>
          </a:p>
          <a:p>
            <a:pPr algn="ctr"/>
            <a:r>
              <a:rPr lang="ru-RU" sz="2400" dirty="0">
                <a:cs typeface="Arial" charset="0"/>
              </a:rPr>
              <a:t>г. Петрозаводск, ул. Зайцева, д. 65</a:t>
            </a:r>
          </a:p>
          <a:p>
            <a:pPr algn="ctr"/>
            <a:r>
              <a:rPr lang="ru-RU" sz="2400" dirty="0">
                <a:cs typeface="Arial" charset="0"/>
              </a:rPr>
              <a:t>Генеральный директор – Садыков </a:t>
            </a:r>
            <a:r>
              <a:rPr lang="ru-RU" sz="2400" dirty="0" smtClean="0">
                <a:cs typeface="Arial" charset="0"/>
              </a:rPr>
              <a:t>Андрей Васильевич</a:t>
            </a:r>
            <a:endParaRPr lang="ru-RU" sz="2400" dirty="0">
              <a:cs typeface="Arial" charset="0"/>
            </a:endParaRPr>
          </a:p>
          <a:p>
            <a:pPr algn="ctr"/>
            <a:endParaRPr lang="ru-RU" sz="2400" dirty="0">
              <a:cs typeface="Arial" charset="0"/>
            </a:endParaRPr>
          </a:p>
          <a:p>
            <a:pPr algn="ctr"/>
            <a:r>
              <a:rPr lang="ru-RU" sz="2400" dirty="0">
                <a:cs typeface="Arial" charset="0"/>
              </a:rPr>
              <a:t>тел./факс (8142) 77-44-07</a:t>
            </a:r>
          </a:p>
          <a:p>
            <a:pPr algn="ctr"/>
            <a:r>
              <a:rPr lang="en-US" sz="2400" dirty="0" smtClean="0">
                <a:cs typeface="Arial" charset="0"/>
              </a:rPr>
              <a:t>Web: </a:t>
            </a:r>
            <a:r>
              <a:rPr lang="en-US" sz="2400" dirty="0" smtClean="0">
                <a:cs typeface="Arial" charset="0"/>
                <a:hlinkClick r:id="rId2" action="ppaction://hlinkfile"/>
              </a:rPr>
              <a:t>pgmk-karelia.ru</a:t>
            </a:r>
            <a:endParaRPr lang="ru-RU" sz="2400" dirty="0">
              <a:cs typeface="Arial" charset="0"/>
            </a:endParaRPr>
          </a:p>
          <a:p>
            <a:pPr algn="ctr"/>
            <a:r>
              <a:rPr lang="en-US" sz="2400" dirty="0">
                <a:cs typeface="Arial" charset="0"/>
              </a:rPr>
              <a:t>E-mail: </a:t>
            </a:r>
            <a:r>
              <a:rPr lang="en-US" sz="2400" dirty="0">
                <a:cs typeface="Arial" charset="0"/>
                <a:hlinkClick r:id="rId3"/>
              </a:rPr>
              <a:t>pgmk2008@gmail.com</a:t>
            </a:r>
            <a:r>
              <a:rPr lang="en-US" sz="2400" dirty="0">
                <a:cs typeface="Arial" charset="0"/>
              </a:rPr>
              <a:t> </a:t>
            </a:r>
            <a:endParaRPr lang="ru-RU" sz="2400" dirty="0">
              <a:cs typeface="Arial" charset="0"/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8384" y="0"/>
            <a:ext cx="963613" cy="835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 advClick="0" advTm="20000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7504" y="857232"/>
            <a:ext cx="8893652" cy="5543568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ru-RU" sz="3600" b="1" u="sng" dirty="0"/>
              <a:t>О КОМПАНИИ</a:t>
            </a:r>
          </a:p>
          <a:p>
            <a:pPr marL="0" indent="533400" algn="just">
              <a:buNone/>
            </a:pPr>
            <a:r>
              <a:rPr lang="ru-RU" b="1" dirty="0">
                <a:solidFill>
                  <a:srgbClr val="038F14"/>
                </a:solidFill>
                <a:latin typeface="Times New Roman" pitchFamily="18" charset="0"/>
                <a:cs typeface="Times New Roman" pitchFamily="18" charset="0"/>
              </a:rPr>
              <a:t>ООО «ПГМК»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– динамично развивающаяся компания, специализирующаяся на изготовлении всего спектра запасных частей горно-металлургического комплекса, в том числе – комплектных  грунтовых насосов.</a:t>
            </a:r>
          </a:p>
          <a:p>
            <a:pPr marL="0" indent="533400" algn="just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Производственные мощности </a:t>
            </a:r>
            <a:r>
              <a:rPr lang="ru-RU" b="1" dirty="0">
                <a:solidFill>
                  <a:srgbClr val="038F14"/>
                </a:solidFill>
                <a:latin typeface="Times New Roman" pitchFamily="18" charset="0"/>
                <a:cs typeface="Times New Roman" pitchFamily="18" charset="0"/>
              </a:rPr>
              <a:t>ООО «ПГМК»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располагаются на территории площадки Филиала АО «АЭМ-технологии» «Петрозаводскмаш» в 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г.Петрозаводск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и укомплектованы необходимым станочным парком, позволяющим выполнять широкий спектр механообрабатывающих работ, а также – квалифицированным рабочим и инженерно-техническим персоналом.</a:t>
            </a:r>
          </a:p>
          <a:p>
            <a:pPr marL="0" indent="533400" algn="just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Оборудование, изготовленное и поставленное </a:t>
            </a:r>
            <a:r>
              <a:rPr lang="ru-RU" b="1" dirty="0">
                <a:solidFill>
                  <a:srgbClr val="038F14"/>
                </a:solidFill>
                <a:latin typeface="Times New Roman" pitchFamily="18" charset="0"/>
                <a:cs typeface="Times New Roman" pitchFamily="18" charset="0"/>
              </a:rPr>
              <a:t>ООО «ПГМК»,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эксплуатируется ведущими, добывающими и перерабатывающими предприятиями на территории РФ, компаниями металлургической и горно-обогатительной  отраслей промышленности. </a:t>
            </a:r>
          </a:p>
          <a:p>
            <a:pPr marL="0" indent="533400" algn="just">
              <a:buNone/>
            </a:pPr>
            <a:r>
              <a:rPr lang="ru-RU" b="1" dirty="0">
                <a:solidFill>
                  <a:srgbClr val="038F14"/>
                </a:solidFill>
                <a:latin typeface="Times New Roman" pitchFamily="18" charset="0"/>
                <a:cs typeface="Times New Roman" pitchFamily="18" charset="0"/>
              </a:rPr>
              <a:t>ООО «ПГМК»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имеет опыт поставок данного оборудования на крупнейшие горно-обогатительные компании России и стран СНГ</a:t>
            </a:r>
          </a:p>
        </p:txBody>
      </p:sp>
      <p:sp>
        <p:nvSpPr>
          <p:cNvPr id="1843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rgbClr val="038F14"/>
                </a:solidFill>
                <a:latin typeface="Arial" charset="0"/>
                <a:cs typeface="Arial" charset="0"/>
              </a:rPr>
              <a:t>ООО «ПГМК»</a:t>
            </a:r>
            <a:endParaRPr lang="en-US" dirty="0">
              <a:solidFill>
                <a:srgbClr val="038F14"/>
              </a:solidFill>
              <a:latin typeface="Arial" charset="0"/>
              <a:cs typeface="Arial" charset="0"/>
            </a:endParaRP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8384" y="0"/>
            <a:ext cx="963613" cy="835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 advClick="0" advTm="20000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44" y="857232"/>
            <a:ext cx="8858312" cy="5543568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ru-RU" sz="2800" b="1" u="sng" dirty="0">
                <a:solidFill>
                  <a:srgbClr val="038F14"/>
                </a:solidFill>
              </a:rPr>
              <a:t>НАСОС МШ ПГМК 13000/85</a:t>
            </a:r>
          </a:p>
          <a:p>
            <a:pPr algn="ctr">
              <a:buNone/>
            </a:pPr>
            <a:endParaRPr lang="ru-RU" sz="1400" b="1" u="sng" dirty="0"/>
          </a:p>
          <a:p>
            <a:pPr marL="0" indent="533400" algn="just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Предприятие в 2010 году приступило к выпуску собственных насосов типа МШ ПГМК, направленных на модернизацию насосного парка.</a:t>
            </a:r>
          </a:p>
          <a:p>
            <a:pPr marL="0" indent="533400" algn="just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Рост основных технических характеристик насоса: </a:t>
            </a:r>
          </a:p>
          <a:p>
            <a:pPr marL="892175" lvl="1" indent="360363" algn="just"/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производительность, не менее 10 000 м</a:t>
            </a:r>
            <a:r>
              <a:rPr lang="ru-RU" sz="2000" baseline="30000" dirty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marL="892175" lvl="1" indent="360363" algn="just"/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напор Н (м), 80 м;</a:t>
            </a:r>
          </a:p>
          <a:p>
            <a:pPr marL="892175" lvl="1" indent="360363" algn="just"/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увеличение ходимости проточной части, не менее 3000 часов.</a:t>
            </a:r>
          </a:p>
          <a:p>
            <a:pPr marL="0" indent="533400" algn="just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Увеличение основных показателей насоса обусловлено: снижением потерь за счет сокращения внутренних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перетоков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 уменьшения зазоров между рабочим колесом и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бронедиском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 а также увеличением диаметра рабочего колеса, конструктивными изменениями деталей проточной части,  усилением вала, другими техническими решениями.</a:t>
            </a:r>
          </a:p>
          <a:p>
            <a:pPr marL="0" indent="533400" algn="just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Вносимые изменения в конструкцию насоса и рабочего колеса имеют конструкторскую новизну и защищены патентом РФ.</a:t>
            </a:r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43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rgbClr val="038F14"/>
                </a:solidFill>
                <a:latin typeface="Arial" charset="0"/>
                <a:cs typeface="Arial" charset="0"/>
              </a:rPr>
              <a:t>ООО «ПГМК»</a:t>
            </a:r>
            <a:endParaRPr lang="en-US" dirty="0">
              <a:latin typeface="Arial" charset="0"/>
              <a:cs typeface="Arial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49406" y="0"/>
            <a:ext cx="958846" cy="83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 advClick="0" advTm="20000"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Содержимое 2"/>
          <p:cNvSpPr>
            <a:spLocks noGrp="1"/>
          </p:cNvSpPr>
          <p:nvPr>
            <p:ph idx="1"/>
          </p:nvPr>
        </p:nvSpPr>
        <p:spPr>
          <a:xfrm>
            <a:off x="0" y="1500188"/>
            <a:ext cx="9144000" cy="4572000"/>
          </a:xfrm>
        </p:spPr>
        <p:txBody>
          <a:bodyPr/>
          <a:lstStyle/>
          <a:p>
            <a:pPr marL="0" indent="788988" algn="just">
              <a:buFont typeface="Arial" pitchFamily="34" charset="0"/>
              <a:buNone/>
              <a:defRPr/>
            </a:pPr>
            <a:r>
              <a:rPr lang="ru-RU" sz="2600" dirty="0">
                <a:latin typeface="Times New Roman" pitchFamily="18" charset="0"/>
                <a:cs typeface="Times New Roman" pitchFamily="18" charset="0"/>
              </a:rPr>
              <a:t>Данный насос имеет патент на полезную модель и сертификат соответствия. </a:t>
            </a:r>
          </a:p>
          <a:p>
            <a:pPr marL="0" indent="0" algn="just">
              <a:buNone/>
              <a:defRPr/>
            </a:pPr>
            <a:endParaRPr lang="ru-RU" dirty="0"/>
          </a:p>
        </p:txBody>
      </p:sp>
      <p:sp>
        <p:nvSpPr>
          <p:cNvPr id="19458" name="TextBox 9"/>
          <p:cNvSpPr txBox="1">
            <a:spLocks noChangeArrowheads="1"/>
          </p:cNvSpPr>
          <p:nvPr/>
        </p:nvSpPr>
        <p:spPr bwMode="auto">
          <a:xfrm>
            <a:off x="-4079" y="1013631"/>
            <a:ext cx="91440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 b="1" u="sng" dirty="0">
                <a:solidFill>
                  <a:srgbClr val="038F14"/>
                </a:solidFill>
                <a:cs typeface="Arial" charset="0"/>
              </a:rPr>
              <a:t>НАСОС МШ ПГМК 13000/85</a:t>
            </a:r>
          </a:p>
        </p:txBody>
      </p:sp>
      <p:sp>
        <p:nvSpPr>
          <p:cNvPr id="19459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rgbClr val="038F14"/>
                </a:solidFill>
                <a:latin typeface="Arial" charset="0"/>
                <a:cs typeface="Arial" charset="0"/>
              </a:rPr>
              <a:t>ООО «ПГМК»</a:t>
            </a:r>
            <a:endParaRPr lang="en-US" dirty="0">
              <a:latin typeface="Arial" charset="0"/>
              <a:cs typeface="Arial" charset="0"/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49406" y="0"/>
            <a:ext cx="958846" cy="83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 descr="C:\Users\Андрей\Desktop\Презентация2к20\заменить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9036" y="2428875"/>
            <a:ext cx="2630916" cy="364331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Андрей\Desktop\Презентация2к20\заменить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2428875"/>
            <a:ext cx="2630916" cy="364331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 advClick="0" advTm="20000"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3" name="Прямоугольник 6"/>
          <p:cNvSpPr>
            <a:spLocks noChangeArrowheads="1"/>
          </p:cNvSpPr>
          <p:nvPr/>
        </p:nvSpPr>
        <p:spPr bwMode="auto">
          <a:xfrm>
            <a:off x="214282" y="857233"/>
            <a:ext cx="8715436" cy="5041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indent="444500" algn="ctr"/>
            <a:r>
              <a:rPr lang="ru-RU" sz="2400" b="1" u="sng" dirty="0">
                <a:solidFill>
                  <a:srgbClr val="038F14"/>
                </a:solidFill>
                <a:latin typeface="Times New Roman" pitchFamily="18" charset="0"/>
                <a:cs typeface="Times New Roman" pitchFamily="18" charset="0"/>
              </a:rPr>
              <a:t>НАСОС МШ ПГМК 13000/85</a:t>
            </a:r>
          </a:p>
          <a:p>
            <a:pPr indent="444500"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Наружный корпус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  <a:p>
            <a:pPr indent="631825" algn="just">
              <a:lnSpc>
                <a:spcPct val="114000"/>
              </a:lnSpc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Корпус насоса (СТ-25Л), верхняя и нижняя половины имеют горизонтальный разъем. </a:t>
            </a:r>
          </a:p>
          <a:p>
            <a:pPr indent="631825" algn="just">
              <a:lnSpc>
                <a:spcPct val="114000"/>
              </a:lnSpc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Уплотнение по разъему обеспечивается по всей плоскости технической пластиной из резины толщиной 5 мм. </a:t>
            </a:r>
          </a:p>
          <a:p>
            <a:pPr indent="631825" algn="just">
              <a:lnSpc>
                <a:spcPct val="114000"/>
              </a:lnSpc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Со стороны напора «стенка» увеличена по толщине, спроектированы дополнительные ребра жесткости и другие конструкторские  решения.</a:t>
            </a:r>
          </a:p>
          <a:p>
            <a:pPr indent="631825" algn="just">
              <a:lnSpc>
                <a:spcPct val="114000"/>
              </a:lnSpc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Габаритные размеры насоса МШ ПГМК 13000/85 выполнены в полном соответствии с насосом 2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ГрТ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8000/71, </a:t>
            </a:r>
            <a:r>
              <a:rPr lang="ru-RU" sz="2000" b="1" i="1" dirty="0">
                <a:latin typeface="Times New Roman" pitchFamily="18" charset="0"/>
                <a:cs typeface="Times New Roman" pitchFamily="18" charset="0"/>
              </a:rPr>
              <a:t>тем самым данный насос устанавливается на раму типового насоса 2 </a:t>
            </a:r>
            <a:r>
              <a:rPr lang="ru-RU" sz="2000" b="1" i="1" dirty="0" err="1">
                <a:latin typeface="Times New Roman" pitchFamily="18" charset="0"/>
                <a:cs typeface="Times New Roman" pitchFamily="18" charset="0"/>
              </a:rPr>
              <a:t>ГрТ</a:t>
            </a:r>
            <a:r>
              <a:rPr lang="ru-RU" sz="2000" b="1" i="1" dirty="0">
                <a:latin typeface="Times New Roman" pitchFamily="18" charset="0"/>
                <a:cs typeface="Times New Roman" pitchFamily="18" charset="0"/>
              </a:rPr>
              <a:t> 8000/71 без дополнительных изменений конструкции рамы и фундамента.</a:t>
            </a:r>
          </a:p>
          <a:p>
            <a:pPr indent="631825" algn="just">
              <a:lnSpc>
                <a:spcPct val="114000"/>
              </a:lnSpc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Насос изготавливается с вертикальным и горизонтальным исполнением напорного патрубка.</a:t>
            </a:r>
          </a:p>
        </p:txBody>
      </p:sp>
      <p:sp>
        <p:nvSpPr>
          <p:cNvPr id="2048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rgbClr val="038F14"/>
                </a:solidFill>
                <a:latin typeface="Arial" charset="0"/>
                <a:cs typeface="Arial" charset="0"/>
              </a:rPr>
              <a:t>ООО «ПГМК»</a:t>
            </a:r>
            <a:endParaRPr lang="en-US" dirty="0">
              <a:latin typeface="Arial" charset="0"/>
              <a:cs typeface="Arial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77802" y="0"/>
            <a:ext cx="963613" cy="835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 advClick="0" advTm="20000"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>
              <a:defRPr/>
            </a:pPr>
            <a:r>
              <a:rPr lang="ru-RU" dirty="0">
                <a:solidFill>
                  <a:srgbClr val="038F14"/>
                </a:solidFill>
                <a:latin typeface="Arial" charset="0"/>
                <a:cs typeface="Arial" charset="0"/>
              </a:rPr>
              <a:t>ООО «ПГМК»</a:t>
            </a:r>
            <a:endParaRPr lang="en-US" sz="4000" dirty="0"/>
          </a:p>
        </p:txBody>
      </p:sp>
      <p:sp>
        <p:nvSpPr>
          <p:cNvPr id="21506" name="TextBox 7"/>
          <p:cNvSpPr txBox="1">
            <a:spLocks noChangeArrowheads="1"/>
          </p:cNvSpPr>
          <p:nvPr/>
        </p:nvSpPr>
        <p:spPr bwMode="auto">
          <a:xfrm>
            <a:off x="0" y="785813"/>
            <a:ext cx="91440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 b="1" u="sng" dirty="0">
                <a:solidFill>
                  <a:srgbClr val="038F14"/>
                </a:solidFill>
                <a:cs typeface="Arial" charset="0"/>
              </a:rPr>
              <a:t>НАСОС ПШ ПГМК 13000/85</a:t>
            </a:r>
          </a:p>
        </p:txBody>
      </p:sp>
      <p:sp>
        <p:nvSpPr>
          <p:cNvPr id="21509" name="TextBox 5"/>
          <p:cNvSpPr txBox="1">
            <a:spLocks noChangeArrowheads="1"/>
          </p:cNvSpPr>
          <p:nvPr/>
        </p:nvSpPr>
        <p:spPr bwMode="auto">
          <a:xfrm>
            <a:off x="0" y="1285875"/>
            <a:ext cx="9144000" cy="4924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600" b="1" dirty="0" smtClean="0">
                <a:cs typeface="Arial" charset="0"/>
              </a:rPr>
              <a:t>Корпус наружный</a:t>
            </a:r>
            <a:endParaRPr lang="en-US" sz="2600" b="1" dirty="0">
              <a:cs typeface="Arial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929524"/>
            <a:ext cx="3168352" cy="40917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45780" y="2001532"/>
            <a:ext cx="4418708" cy="37317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12266" y="20960"/>
            <a:ext cx="1078943" cy="9415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 advClick="0" advTm="20000"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3" name="Прямоугольник 6"/>
          <p:cNvSpPr>
            <a:spLocks noChangeArrowheads="1"/>
          </p:cNvSpPr>
          <p:nvPr/>
        </p:nvSpPr>
        <p:spPr bwMode="auto">
          <a:xfrm>
            <a:off x="214282" y="928670"/>
            <a:ext cx="8715436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indent="444500" algn="ctr"/>
            <a:r>
              <a:rPr lang="ru-RU" sz="2400" b="1" u="sng" dirty="0">
                <a:solidFill>
                  <a:srgbClr val="038F14"/>
                </a:solidFill>
                <a:latin typeface="Times New Roman" pitchFamily="18" charset="0"/>
                <a:cs typeface="Times New Roman" pitchFamily="18" charset="0"/>
              </a:rPr>
              <a:t>НАСОС МШ ПГМК 13000/85</a:t>
            </a:r>
          </a:p>
          <a:p>
            <a:pPr indent="444500"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Проточная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часть</a:t>
            </a:r>
          </a:p>
          <a:p>
            <a:pPr indent="444500" algn="ctr"/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  <a:p>
            <a:pPr indent="533400" algn="just"/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Корпус внутренний (ИЧХ28Н2) с удлиненной горловиной служит проточной частью насоса и предназначен для формирования потока пульпы. Стенки корпуса увеличены по толщине в местах повышенного износа.</a:t>
            </a:r>
          </a:p>
          <a:p>
            <a:pPr indent="533400" algn="just"/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Бронедиск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(ИЧХ28Н2) претерпел изменения в конструкции, герметичность в замке сопряжения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бронедиска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с внутренним корпусом обеспечивается конусной посадкой.</a:t>
            </a:r>
          </a:p>
          <a:p>
            <a:pPr indent="533400" algn="just"/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Рабочее колесо (ИЧХ28Н2) диаметром 1980 мм имеет вес, приближенный к весу рабочего колеса диаметром 1790 мм (2ГрТ-8000/71),на дисках со стороны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всаса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и напора имеются импеллеры.</a:t>
            </a:r>
          </a:p>
        </p:txBody>
      </p:sp>
      <p:sp>
        <p:nvSpPr>
          <p:cNvPr id="2048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rgbClr val="038F14"/>
                </a:solidFill>
                <a:latin typeface="Arial" charset="0"/>
                <a:cs typeface="Arial" charset="0"/>
              </a:rPr>
              <a:t>ООО «ПГМК»</a:t>
            </a:r>
            <a:endParaRPr lang="en-US" dirty="0">
              <a:latin typeface="Arial" charset="0"/>
              <a:cs typeface="Arial" charset="0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66105" y="0"/>
            <a:ext cx="963613" cy="835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 advClick="0" advTm="20000"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>
              <a:defRPr/>
            </a:pPr>
            <a:r>
              <a:rPr lang="ru-RU" dirty="0">
                <a:solidFill>
                  <a:srgbClr val="038F14"/>
                </a:solidFill>
                <a:latin typeface="Arial" charset="0"/>
                <a:cs typeface="Arial" charset="0"/>
              </a:rPr>
              <a:t>ООО «ПГМК»</a:t>
            </a:r>
            <a:endParaRPr lang="en-US" sz="4000" dirty="0"/>
          </a:p>
        </p:txBody>
      </p:sp>
      <p:sp>
        <p:nvSpPr>
          <p:cNvPr id="22530" name="TextBox 7"/>
          <p:cNvSpPr txBox="1">
            <a:spLocks noChangeArrowheads="1"/>
          </p:cNvSpPr>
          <p:nvPr/>
        </p:nvSpPr>
        <p:spPr bwMode="auto">
          <a:xfrm>
            <a:off x="0" y="857250"/>
            <a:ext cx="91440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 b="1" u="sng" dirty="0">
                <a:solidFill>
                  <a:srgbClr val="038F14"/>
                </a:solidFill>
                <a:cs typeface="Arial" charset="0"/>
              </a:rPr>
              <a:t>НАСОС ПШ ПГМК 13000/85</a:t>
            </a:r>
          </a:p>
        </p:txBody>
      </p:sp>
      <p:sp>
        <p:nvSpPr>
          <p:cNvPr id="22531" name="TextBox 5"/>
          <p:cNvSpPr txBox="1">
            <a:spLocks noChangeArrowheads="1"/>
          </p:cNvSpPr>
          <p:nvPr/>
        </p:nvSpPr>
        <p:spPr bwMode="auto">
          <a:xfrm>
            <a:off x="-22402" y="1357312"/>
            <a:ext cx="91440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b="1" dirty="0" smtClean="0">
                <a:cs typeface="Arial" charset="0"/>
              </a:rPr>
              <a:t>Проточная часть</a:t>
            </a:r>
            <a:endParaRPr lang="en-US" b="1" dirty="0">
              <a:cs typeface="Arial" charset="0"/>
            </a:endParaRPr>
          </a:p>
        </p:txBody>
      </p:sp>
      <p:sp>
        <p:nvSpPr>
          <p:cNvPr id="22532" name="TextBox 8"/>
          <p:cNvSpPr txBox="1">
            <a:spLocks noChangeArrowheads="1"/>
          </p:cNvSpPr>
          <p:nvPr/>
        </p:nvSpPr>
        <p:spPr bwMode="auto">
          <a:xfrm>
            <a:off x="5286380" y="5143512"/>
            <a:ext cx="31432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b="1" i="1" dirty="0" smtClean="0">
                <a:cs typeface="Arial" charset="0"/>
              </a:rPr>
              <a:t>Бронедиск</a:t>
            </a:r>
            <a:endParaRPr lang="en-US" b="1" i="1" dirty="0">
              <a:cs typeface="Arial" charset="0"/>
            </a:endParaRPr>
          </a:p>
        </p:txBody>
      </p:sp>
      <p:sp>
        <p:nvSpPr>
          <p:cNvPr id="22533" name="TextBox 9"/>
          <p:cNvSpPr txBox="1">
            <a:spLocks noChangeArrowheads="1"/>
          </p:cNvSpPr>
          <p:nvPr/>
        </p:nvSpPr>
        <p:spPr bwMode="auto">
          <a:xfrm>
            <a:off x="460418" y="5143512"/>
            <a:ext cx="31432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b="1" i="1" dirty="0" smtClean="0">
                <a:cs typeface="Arial" charset="0"/>
              </a:rPr>
              <a:t>Рабочее колесо</a:t>
            </a:r>
            <a:endParaRPr lang="en-US" b="1" i="1" dirty="0">
              <a:cs typeface="Arial" charset="0"/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4623" y="1603534"/>
            <a:ext cx="2582699" cy="32882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25474" y="1850897"/>
            <a:ext cx="3465062" cy="29435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47823" y="-1115"/>
            <a:ext cx="963613" cy="835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 advClick="0" advTm="20000"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>
              <a:defRPr/>
            </a:pPr>
            <a:r>
              <a:rPr lang="ru-RU" dirty="0">
                <a:solidFill>
                  <a:srgbClr val="038F14"/>
                </a:solidFill>
                <a:latin typeface="Arial" charset="0"/>
                <a:cs typeface="Arial" charset="0"/>
              </a:rPr>
              <a:t>ООО «ПГМК»</a:t>
            </a:r>
            <a:endParaRPr lang="en-US" sz="4000" dirty="0"/>
          </a:p>
        </p:txBody>
      </p:sp>
      <p:sp>
        <p:nvSpPr>
          <p:cNvPr id="23554" name="Содержимое 2"/>
          <p:cNvSpPr>
            <a:spLocks noGrp="1"/>
          </p:cNvSpPr>
          <p:nvPr>
            <p:ph idx="1"/>
          </p:nvPr>
        </p:nvSpPr>
        <p:spPr>
          <a:xfrm>
            <a:off x="0" y="2060848"/>
            <a:ext cx="9144000" cy="4176464"/>
          </a:xfrm>
        </p:spPr>
        <p:txBody>
          <a:bodyPr>
            <a:normAutofit/>
          </a:bodyPr>
          <a:lstStyle/>
          <a:p>
            <a:pPr marL="0" indent="444500" algn="just">
              <a:buNone/>
            </a:pP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ПАО «</a:t>
            </a:r>
            <a:r>
              <a:rPr lang="ru-RU" b="1" i="1" dirty="0" err="1">
                <a:latin typeface="Times New Roman" pitchFamily="18" charset="0"/>
                <a:cs typeface="Times New Roman" pitchFamily="18" charset="0"/>
              </a:rPr>
              <a:t>ИнГОК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» (Украина)</a:t>
            </a:r>
          </a:p>
          <a:p>
            <a:pPr marL="0" indent="444500" algn="just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Производительность – 11 670 м</a:t>
            </a:r>
            <a:r>
              <a:rPr lang="ru-RU" baseline="30000" dirty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0" indent="444500" algn="just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Напор – 85 м.</a:t>
            </a:r>
          </a:p>
          <a:p>
            <a:pPr marL="0" indent="444500" algn="just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Ходимость – 10 000 часов.</a:t>
            </a:r>
          </a:p>
          <a:p>
            <a:pPr marL="0" indent="444500" algn="just">
              <a:buNone/>
            </a:pP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АО «Апатит» (Россия)</a:t>
            </a:r>
          </a:p>
          <a:p>
            <a:pPr marL="0" indent="444500" algn="just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Производительность – до 13 148 м</a:t>
            </a:r>
            <a:r>
              <a:rPr lang="ru-RU" baseline="30000" dirty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0" indent="444500" algn="just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Напор – 80 м.</a:t>
            </a:r>
          </a:p>
          <a:p>
            <a:pPr marL="0" indent="444500" algn="just">
              <a:buFont typeface="Arial" charset="0"/>
              <a:buNone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555" name="TextBox 9"/>
          <p:cNvSpPr txBox="1">
            <a:spLocks noChangeArrowheads="1"/>
          </p:cNvSpPr>
          <p:nvPr/>
        </p:nvSpPr>
        <p:spPr bwMode="auto">
          <a:xfrm>
            <a:off x="0" y="1000125"/>
            <a:ext cx="9144000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 b="1" u="sng" dirty="0">
                <a:cs typeface="Arial" charset="0"/>
              </a:rPr>
              <a:t>РЕЗУЛЬТАТЫ РАБОТЫ И ИСПЫТАНИЙ</a:t>
            </a:r>
          </a:p>
          <a:p>
            <a:pPr algn="ctr"/>
            <a:r>
              <a:rPr lang="ru-RU" sz="2800" b="1" u="sng" dirty="0">
                <a:solidFill>
                  <a:srgbClr val="038F14"/>
                </a:solidFill>
                <a:cs typeface="Arial" charset="0"/>
              </a:rPr>
              <a:t>Насоса МШ ПГМК 13000/85</a:t>
            </a: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6376" y="4755"/>
            <a:ext cx="963613" cy="835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 advClick="0" advTm="20000">
    <p:fade/>
  </p:transition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Специальное оформление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879</TotalTime>
  <Words>1084</Words>
  <Application>Microsoft Office PowerPoint</Application>
  <PresentationFormat>Экран (4:3)</PresentationFormat>
  <Paragraphs>146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17</vt:i4>
      </vt:variant>
    </vt:vector>
  </HeadingPairs>
  <TitlesOfParts>
    <vt:vector size="19" baseType="lpstr">
      <vt:lpstr>Office Theme</vt:lpstr>
      <vt:lpstr>Специальное оформление</vt:lpstr>
      <vt:lpstr>ООО «Петрозаводскмаш Горно-Металлургический комплекс» (ООО «ПГМК»)</vt:lpstr>
      <vt:lpstr>ООО «ПГМК»</vt:lpstr>
      <vt:lpstr>ООО «ПГМК»</vt:lpstr>
      <vt:lpstr>ООО «ПГМК»</vt:lpstr>
      <vt:lpstr>ООО «ПГМК»</vt:lpstr>
      <vt:lpstr>ООО «ПГМК»</vt:lpstr>
      <vt:lpstr>ООО «ПГМК»</vt:lpstr>
      <vt:lpstr>ООО «ПГМК»</vt:lpstr>
      <vt:lpstr>ООО «ПГМК»</vt:lpstr>
      <vt:lpstr>ООО «ПГМК»</vt:lpstr>
      <vt:lpstr>ООО «ПГМК»</vt:lpstr>
      <vt:lpstr>ООО «ПГМК»</vt:lpstr>
      <vt:lpstr>ООО «ПГМК»</vt:lpstr>
      <vt:lpstr>ООО «ПГМК»</vt:lpstr>
      <vt:lpstr>ООО «ПГМК»</vt:lpstr>
      <vt:lpstr>ООО «ПГМК»</vt:lpstr>
      <vt:lpstr>ООО «ПГМК»</vt:lpstr>
    </vt:vector>
  </TitlesOfParts>
  <Company>pbm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t.koroleva</dc:creator>
  <cp:lastModifiedBy>v.sadykov</cp:lastModifiedBy>
  <cp:revision>140</cp:revision>
  <cp:lastPrinted>2012-10-31T08:03:47Z</cp:lastPrinted>
  <dcterms:created xsi:type="dcterms:W3CDTF">2012-09-11T07:37:32Z</dcterms:created>
  <dcterms:modified xsi:type="dcterms:W3CDTF">2020-01-31T13:42:44Z</dcterms:modified>
</cp:coreProperties>
</file>